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Constantia"/>
      <p:regular r:id="rId36"/>
      <p:bold r:id="rId37"/>
      <p:italic r:id="rId38"/>
      <p:boldItalic r:id="rId39"/>
    </p:embeddedFont>
    <p:embeddedFont>
      <p:font typeface="Corbel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D3F8645-2CD2-4B56-BCDF-130A81A2A1DE}">
  <a:tblStyle styleId="{BD3F8645-2CD2-4B56-BCDF-130A81A2A1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749CD53-171C-49BA-AD9F-42A48DE6CFB5}" styleName="Table_1">
    <a:wholeTbl>
      <a:tcTxStyle b="off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56C5FF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rgbClr val="000000"/>
      </a:tcTxStyle>
      <a:tcStyle>
        <a:fill>
          <a:solidFill>
            <a:srgbClr val="56C5FF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regular.fntdata"/><Relationship Id="rId20" Type="http://schemas.openxmlformats.org/officeDocument/2006/relationships/slide" Target="slides/slide15.xml"/><Relationship Id="rId42" Type="http://schemas.openxmlformats.org/officeDocument/2006/relationships/font" Target="fonts/Corbel-italic.fntdata"/><Relationship Id="rId41" Type="http://schemas.openxmlformats.org/officeDocument/2006/relationships/font" Target="fonts/Corbel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orbel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nstantia-bold.fntdata"/><Relationship Id="rId14" Type="http://schemas.openxmlformats.org/officeDocument/2006/relationships/slide" Target="slides/slide9.xml"/><Relationship Id="rId36" Type="http://schemas.openxmlformats.org/officeDocument/2006/relationships/font" Target="fonts/Constantia-regular.fntdata"/><Relationship Id="rId17" Type="http://schemas.openxmlformats.org/officeDocument/2006/relationships/slide" Target="slides/slide12.xml"/><Relationship Id="rId39" Type="http://schemas.openxmlformats.org/officeDocument/2006/relationships/font" Target="fonts/Constantia-boldItalic.fntdata"/><Relationship Id="rId16" Type="http://schemas.openxmlformats.org/officeDocument/2006/relationships/slide" Target="slides/slide11.xml"/><Relationship Id="rId38" Type="http://schemas.openxmlformats.org/officeDocument/2006/relationships/font" Target="fonts/Constanti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4fc0adc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d4fc0adc1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00e40a50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00e40a50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4fc0adc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4fc0adc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e666fa4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e666fa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4fc0adc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4fc0adc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00e40a50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00e40a50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4fc0adc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4fc0adc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4fc0adc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4fc0adc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5757ba9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5757ba9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Сейчас рассмотрим ЦА, а БКУ чуть позже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4fc0adc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4fc0adc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4fc0adc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4fc0adc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4fc0adc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4fc0adc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4fc0adc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4fc0adc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4fc0adc1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4fc0adc1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4fc0adc1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4fc0adc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4fc0adc1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d4fc0adc1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4fc0adc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4fc0adc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d4fc0adc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d4fc0adc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4fc0adc1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4fc0adc1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конструкцию и материалы эксперимента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d4fc0adc1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d4fc0adc1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4fc0adc1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4fc0adc1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4fc0adc1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d4fc0adc1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4fc0adc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4fc0adc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Сейчас рассмотрим ЦА, а БКУ чуть позже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4fc0adc1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d4fc0adc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4fc0adc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4fc0adc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4fc0adc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4fc0adc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4fc0adc1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4fc0adc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00e40a50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00e40a50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4fc0adc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4fc0adc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4fc0adc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4fc0adc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99119" y="1371600"/>
            <a:ext cx="61737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orbel"/>
              <a:buNone/>
              <a:defRPr b="0" i="0" sz="5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99117" y="3600450"/>
            <a:ext cx="6173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ctr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ctr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ctr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ctr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ctr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3025335" y="-454500"/>
            <a:ext cx="3086100" cy="6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5315695" y="1828650"/>
            <a:ext cx="42291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800101" y="-372150"/>
            <a:ext cx="4229100" cy="5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rbel"/>
              <a:buNone/>
              <a:defRPr b="0" i="0" sz="2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780075" y="799050"/>
            <a:ext cx="75960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3714528" y="514350"/>
            <a:ext cx="4801800" cy="4000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91910" y="1428750"/>
            <a:ext cx="2698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799119" y="3486150"/>
            <a:ext cx="2686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94917" y="1885950"/>
            <a:ext cx="65211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b="0" i="0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799117" y="4057650"/>
            <a:ext cx="651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128880" y="1428750"/>
            <a:ext cx="3315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73104" y="1428750"/>
            <a:ext cx="3315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142107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1142107" y="2057400"/>
            <a:ext cx="33132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4688618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4688618" y="2057400"/>
            <a:ext cx="33132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791910" y="1428750"/>
            <a:ext cx="2698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714528" y="514350"/>
            <a:ext cx="4801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799119" y="3486150"/>
            <a:ext cx="2686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rbel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2107" y="1428750"/>
            <a:ext cx="6852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lnSpc>
                <a:spcPct val="90000"/>
              </a:lnSpc>
              <a:spcBef>
                <a:spcPts val="1351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142108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34289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68579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0286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37159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171448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0573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240028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27431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373079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16.jp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omTGQmocZlGtob3VM0b93bKKkkJ9f01k/view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ctrTitle"/>
          </p:nvPr>
        </p:nvSpPr>
        <p:spPr>
          <a:xfrm>
            <a:off x="1371600" y="1200150"/>
            <a:ext cx="62289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Проект</a:t>
            </a:r>
            <a:b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“Воздушно-инженерная школа</a:t>
            </a:r>
            <a:b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(CanSat в России)”</a:t>
            </a:r>
            <a:endParaRPr sz="31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br>
              <a:rPr b="0" i="0" lang="ru" sz="3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ru" sz="3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Команда “GRANUM” </a:t>
            </a:r>
            <a:r>
              <a:rPr lang="ru" sz="3100"/>
              <a:t>представляет</a:t>
            </a:r>
            <a:endParaRPr sz="31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r>
              <a:rPr lang="ru" sz="3100"/>
              <a:t>аппарат “ БУРИТО”</a:t>
            </a:r>
            <a:endParaRPr sz="3100"/>
          </a:p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1371601" y="3796906"/>
            <a:ext cx="6287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УЧАСТНИКИ: </a:t>
            </a:r>
            <a:r>
              <a:rPr lang="ru">
                <a:solidFill>
                  <a:schemeClr val="lt1"/>
                </a:solidFill>
              </a:rPr>
              <a:t>ВОЛОС П., </a:t>
            </a:r>
            <a:r>
              <a:rPr b="0" i="0" lang="ru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ЕЛЮТИН К., ЖУРАВЛЁВА И.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КУРАТОР: ПРОКОПЬЕВ В.</a:t>
            </a:r>
            <a:endParaRPr b="0" i="0" sz="16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logo_rsc_energia_1-01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7200" y="-95250"/>
            <a:ext cx="3840947" cy="141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00" y="1390338"/>
            <a:ext cx="4168550" cy="29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-152175" y="4605775"/>
            <a:ext cx="4923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Спектр </a:t>
            </a:r>
            <a:r>
              <a:rPr lang="ru">
                <a:solidFill>
                  <a:srgbClr val="FFFFFF"/>
                </a:solidFill>
              </a:rPr>
              <a:t>люминесценции органических веществ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1142100" y="57150"/>
            <a:ext cx="68598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Эксперимент с лазером</a:t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4">
            <a:alphaModFix/>
          </a:blip>
          <a:srcRect b="40676" l="39762" r="12709" t="8235"/>
          <a:stretch/>
        </p:blipFill>
        <p:spPr>
          <a:xfrm>
            <a:off x="5999750" y="2812826"/>
            <a:ext cx="2202096" cy="177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448" y="588150"/>
            <a:ext cx="2706625" cy="1722865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22"/>
          <p:cNvSpPr txBox="1"/>
          <p:nvPr/>
        </p:nvSpPr>
        <p:spPr>
          <a:xfrm>
            <a:off x="5240425" y="4529575"/>
            <a:ext cx="3847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Изменения цвета луча лазера в растворе, видимое невооруженным взглядом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4893000" y="2303425"/>
            <a:ext cx="3663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Просветленная картинка, видимая спектрометром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15" name="Google Shape;215;p22"/>
          <p:cNvCxnSpPr/>
          <p:nvPr/>
        </p:nvCxnSpPr>
        <p:spPr>
          <a:xfrm flipH="1" rot="10800000">
            <a:off x="3137125" y="588150"/>
            <a:ext cx="2103300" cy="891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2"/>
          <p:cNvCxnSpPr/>
          <p:nvPr/>
        </p:nvCxnSpPr>
        <p:spPr>
          <a:xfrm flipH="1" rot="10800000">
            <a:off x="3163850" y="2308175"/>
            <a:ext cx="2076600" cy="285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2"/>
          <p:cNvSpPr/>
          <p:nvPr/>
        </p:nvSpPr>
        <p:spPr>
          <a:xfrm>
            <a:off x="1497275" y="1479450"/>
            <a:ext cx="1639800" cy="1113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580200" y="285750"/>
            <a:ext cx="80835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Установка бурильная вращательного типа “Нежность”</a:t>
            </a:r>
            <a:endParaRPr sz="24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0" y="1119188"/>
            <a:ext cx="29051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9938" y="697163"/>
            <a:ext cx="314325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950" y="1308300"/>
            <a:ext cx="2560175" cy="193051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/>
        </p:nvSpPr>
        <p:spPr>
          <a:xfrm>
            <a:off x="4428850" y="3810050"/>
            <a:ext cx="507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Бур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228" name="Google Shape;228;p23"/>
          <p:cNvCxnSpPr/>
          <p:nvPr/>
        </p:nvCxnSpPr>
        <p:spPr>
          <a:xfrm flipH="1" rot="10800000">
            <a:off x="4718213" y="3350900"/>
            <a:ext cx="42900" cy="534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3"/>
          <p:cNvSpPr txBox="1"/>
          <p:nvPr/>
        </p:nvSpPr>
        <p:spPr>
          <a:xfrm>
            <a:off x="7512100" y="4024325"/>
            <a:ext cx="168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Омыватель бура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230" name="Google Shape;230;p23"/>
          <p:cNvCxnSpPr/>
          <p:nvPr/>
        </p:nvCxnSpPr>
        <p:spPr>
          <a:xfrm rot="10800000">
            <a:off x="8037550" y="3032175"/>
            <a:ext cx="282600" cy="1091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3"/>
          <p:cNvSpPr txBox="1"/>
          <p:nvPr/>
        </p:nvSpPr>
        <p:spPr>
          <a:xfrm>
            <a:off x="6051575" y="940200"/>
            <a:ext cx="1568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Корпус аппарата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2" name="Google Shape;232;p23"/>
          <p:cNvCxnSpPr>
            <a:stCxn id="231" idx="2"/>
          </p:cNvCxnSpPr>
          <p:nvPr/>
        </p:nvCxnSpPr>
        <p:spPr>
          <a:xfrm flipH="1">
            <a:off x="5944625" y="1421400"/>
            <a:ext cx="891300" cy="601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3"/>
          <p:cNvSpPr txBox="1"/>
          <p:nvPr/>
        </p:nvSpPr>
        <p:spPr>
          <a:xfrm>
            <a:off x="713000" y="619200"/>
            <a:ext cx="2014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Шаговый двигатель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4" name="Google Shape;234;p23"/>
          <p:cNvCxnSpPr>
            <a:stCxn id="233" idx="2"/>
          </p:cNvCxnSpPr>
          <p:nvPr/>
        </p:nvCxnSpPr>
        <p:spPr>
          <a:xfrm flipH="1">
            <a:off x="1328000" y="940200"/>
            <a:ext cx="392100" cy="958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3"/>
          <p:cNvSpPr txBox="1"/>
          <p:nvPr/>
        </p:nvSpPr>
        <p:spPr>
          <a:xfrm>
            <a:off x="1379725" y="4083825"/>
            <a:ext cx="1408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Стержни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236" name="Google Shape;236;p23"/>
          <p:cNvCxnSpPr>
            <a:stCxn id="235" idx="0"/>
          </p:cNvCxnSpPr>
          <p:nvPr/>
        </p:nvCxnSpPr>
        <p:spPr>
          <a:xfrm flipH="1" rot="10800000">
            <a:off x="2083825" y="2550825"/>
            <a:ext cx="454500" cy="1533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3"/>
          <p:cNvCxnSpPr>
            <a:stCxn id="235" idx="0"/>
          </p:cNvCxnSpPr>
          <p:nvPr/>
        </p:nvCxnSpPr>
        <p:spPr>
          <a:xfrm rot="10800000">
            <a:off x="1156825" y="3415425"/>
            <a:ext cx="927000" cy="668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3"/>
          <p:cNvSpPr txBox="1"/>
          <p:nvPr/>
        </p:nvSpPr>
        <p:spPr>
          <a:xfrm>
            <a:off x="5436863" y="4123875"/>
            <a:ext cx="190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Каналы омывателя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239" name="Google Shape;239;p23"/>
          <p:cNvCxnSpPr/>
          <p:nvPr/>
        </p:nvCxnSpPr>
        <p:spPr>
          <a:xfrm flipH="1" rot="10800000">
            <a:off x="6382225" y="3124025"/>
            <a:ext cx="1186500" cy="1091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3"/>
          <p:cNvCxnSpPr/>
          <p:nvPr/>
        </p:nvCxnSpPr>
        <p:spPr>
          <a:xfrm rot="10800000">
            <a:off x="5052900" y="1898400"/>
            <a:ext cx="1326900" cy="23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3"/>
          <p:cNvSpPr txBox="1"/>
          <p:nvPr/>
        </p:nvSpPr>
        <p:spPr>
          <a:xfrm>
            <a:off x="3245775" y="4524975"/>
            <a:ext cx="23652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Продольное сечение </a:t>
            </a:r>
            <a:endParaRPr b="1" sz="16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875150" y="4291250"/>
            <a:ext cx="1689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Общий вид </a:t>
            </a:r>
            <a:endParaRPr b="1" sz="16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6382225" y="4524975"/>
            <a:ext cx="23652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Поперечное</a:t>
            </a:r>
            <a:r>
              <a:rPr b="1" lang="ru" sz="1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 сечение</a:t>
            </a:r>
            <a:endParaRPr b="1" sz="16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44" name="Google Shape;244;p23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593100" y="285200"/>
            <a:ext cx="8172600" cy="5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Установка бурильная вращательного типа “Нежность”</a:t>
            </a:r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700" y="824288"/>
            <a:ext cx="2052688" cy="40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100" y="1644325"/>
            <a:ext cx="3988749" cy="23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25" y="933625"/>
            <a:ext cx="2052700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707825" y="4776975"/>
            <a:ext cx="1884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При</a:t>
            </a:r>
            <a:r>
              <a:rPr lang="ru">
                <a:solidFill>
                  <a:srgbClr val="FFFFFF"/>
                </a:solidFill>
              </a:rPr>
              <a:t> старте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533975" y="4776975"/>
            <a:ext cx="16245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После посадки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3297750" y="4776975"/>
            <a:ext cx="1833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Во время полета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4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632775" y="166350"/>
            <a:ext cx="7618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Система пробоподготовки и транспортировки образца “Водолей”.</a:t>
            </a:r>
            <a:endParaRPr sz="1800"/>
          </a:p>
        </p:txBody>
      </p:sp>
      <p:sp>
        <p:nvSpPr>
          <p:cNvPr id="262" name="Google Shape;262;p25"/>
          <p:cNvSpPr/>
          <p:nvPr/>
        </p:nvSpPr>
        <p:spPr>
          <a:xfrm>
            <a:off x="891250" y="1819775"/>
            <a:ext cx="1904700" cy="1904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1216046" y="2144571"/>
            <a:ext cx="1254900" cy="12549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 rot="897084">
            <a:off x="2439437" y="2913799"/>
            <a:ext cx="332559" cy="104353"/>
          </a:xfrm>
          <a:prstGeom prst="rect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rot="-901102">
            <a:off x="2439452" y="2531738"/>
            <a:ext cx="331110" cy="104353"/>
          </a:xfrm>
          <a:prstGeom prst="rect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 txBox="1"/>
          <p:nvPr/>
        </p:nvSpPr>
        <p:spPr>
          <a:xfrm>
            <a:off x="561475" y="1344875"/>
            <a:ext cx="499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Бур</a:t>
            </a:r>
            <a:endParaRPr i="1">
              <a:solidFill>
                <a:srgbClr val="F3F3F3"/>
              </a:solidFill>
            </a:endParaRPr>
          </a:p>
        </p:txBody>
      </p:sp>
      <p:cxnSp>
        <p:nvCxnSpPr>
          <p:cNvPr id="267" name="Google Shape;267;p25"/>
          <p:cNvCxnSpPr>
            <a:stCxn id="266" idx="2"/>
          </p:cNvCxnSpPr>
          <p:nvPr/>
        </p:nvCxnSpPr>
        <p:spPr>
          <a:xfrm>
            <a:off x="811075" y="1727975"/>
            <a:ext cx="695100" cy="828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5"/>
          <p:cNvSpPr txBox="1"/>
          <p:nvPr/>
        </p:nvSpPr>
        <p:spPr>
          <a:xfrm>
            <a:off x="258400" y="4107000"/>
            <a:ext cx="19575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3F3F3"/>
                </a:solidFill>
              </a:rPr>
              <a:t>Корпус установки</a:t>
            </a:r>
            <a:endParaRPr i="1" sz="12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3F3F3"/>
                </a:solidFill>
              </a:rPr>
              <a:t>“Нежность”</a:t>
            </a:r>
            <a:endParaRPr i="1" sz="12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3F3F3"/>
                </a:solidFill>
              </a:rPr>
              <a:t>(горизонтальное сечение)</a:t>
            </a:r>
            <a:endParaRPr i="1" sz="1200">
              <a:solidFill>
                <a:srgbClr val="F3F3F3"/>
              </a:solidFill>
            </a:endParaRPr>
          </a:p>
        </p:txBody>
      </p:sp>
      <p:cxnSp>
        <p:nvCxnSpPr>
          <p:cNvPr id="269" name="Google Shape;269;p25"/>
          <p:cNvCxnSpPr>
            <a:stCxn id="268" idx="0"/>
          </p:cNvCxnSpPr>
          <p:nvPr/>
        </p:nvCxnSpPr>
        <p:spPr>
          <a:xfrm flipH="1" rot="10800000">
            <a:off x="1237150" y="3573000"/>
            <a:ext cx="704100" cy="534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5"/>
          <p:cNvSpPr txBox="1"/>
          <p:nvPr/>
        </p:nvSpPr>
        <p:spPr>
          <a:xfrm>
            <a:off x="1785750" y="1148675"/>
            <a:ext cx="19575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Протоки для жидкости</a:t>
            </a:r>
            <a:endParaRPr i="1">
              <a:solidFill>
                <a:srgbClr val="F3F3F3"/>
              </a:solidFill>
            </a:endParaRPr>
          </a:p>
        </p:txBody>
      </p:sp>
      <p:cxnSp>
        <p:nvCxnSpPr>
          <p:cNvPr id="271" name="Google Shape;271;p25"/>
          <p:cNvCxnSpPr>
            <a:stCxn id="270" idx="2"/>
            <a:endCxn id="265" idx="2"/>
          </p:cNvCxnSpPr>
          <p:nvPr/>
        </p:nvCxnSpPr>
        <p:spPr>
          <a:xfrm flipH="1">
            <a:off x="2618400" y="1727975"/>
            <a:ext cx="146100" cy="906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5"/>
          <p:cNvSpPr/>
          <p:nvPr/>
        </p:nvSpPr>
        <p:spPr>
          <a:xfrm>
            <a:off x="5370838" y="967338"/>
            <a:ext cx="704100" cy="668400"/>
          </a:xfrm>
          <a:prstGeom prst="flowChartDecision">
            <a:avLst/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5370850" y="3908313"/>
            <a:ext cx="704100" cy="668400"/>
          </a:xfrm>
          <a:prstGeom prst="flowChartDecision">
            <a:avLst/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 rot="5401286">
            <a:off x="3064381" y="3908484"/>
            <a:ext cx="801900" cy="668100"/>
          </a:xfrm>
          <a:prstGeom prst="trapezoid">
            <a:avLst>
              <a:gd fmla="val 25000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 rot="10800000">
            <a:off x="5321938" y="2557050"/>
            <a:ext cx="801900" cy="668400"/>
          </a:xfrm>
          <a:prstGeom prst="trapezoid">
            <a:avLst>
              <a:gd fmla="val 25000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8053775" y="3870213"/>
            <a:ext cx="744600" cy="7446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8211875" y="2556225"/>
            <a:ext cx="427800" cy="801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7993825" y="575188"/>
            <a:ext cx="864500" cy="1452700"/>
          </a:xfrm>
          <a:prstGeom prst="flowChartMagneticDisk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25"/>
          <p:cNvCxnSpPr>
            <a:stCxn id="264" idx="3"/>
            <a:endCxn id="274" idx="1"/>
          </p:cNvCxnSpPr>
          <p:nvPr/>
        </p:nvCxnSpPr>
        <p:spPr>
          <a:xfrm>
            <a:off x="2766366" y="3008876"/>
            <a:ext cx="699000" cy="9162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5"/>
          <p:cNvCxnSpPr>
            <a:stCxn id="265" idx="3"/>
            <a:endCxn id="272" idx="1"/>
          </p:cNvCxnSpPr>
          <p:nvPr/>
        </p:nvCxnSpPr>
        <p:spPr>
          <a:xfrm flipH="1" rot="10800000">
            <a:off x="2764907" y="1301415"/>
            <a:ext cx="2605800" cy="1239600"/>
          </a:xfrm>
          <a:prstGeom prst="bentConnector3">
            <a:avLst>
              <a:gd fmla="val 2693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5"/>
          <p:cNvCxnSpPr>
            <a:stCxn id="272" idx="2"/>
            <a:endCxn id="275" idx="2"/>
          </p:cNvCxnSpPr>
          <p:nvPr/>
        </p:nvCxnSpPr>
        <p:spPr>
          <a:xfrm flipH="1" rot="-5400000">
            <a:off x="5262538" y="2096088"/>
            <a:ext cx="921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5"/>
          <p:cNvCxnSpPr>
            <a:stCxn id="275" idx="0"/>
            <a:endCxn id="273" idx="0"/>
          </p:cNvCxnSpPr>
          <p:nvPr/>
        </p:nvCxnSpPr>
        <p:spPr>
          <a:xfrm flipH="1" rot="-5400000">
            <a:off x="5381788" y="3566550"/>
            <a:ext cx="6828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5"/>
          <p:cNvCxnSpPr>
            <a:stCxn id="274" idx="0"/>
            <a:endCxn id="273" idx="1"/>
          </p:cNvCxnSpPr>
          <p:nvPr/>
        </p:nvCxnSpPr>
        <p:spPr>
          <a:xfrm>
            <a:off x="3799381" y="4242534"/>
            <a:ext cx="15714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5"/>
          <p:cNvCxnSpPr>
            <a:stCxn id="272" idx="2"/>
            <a:endCxn id="275" idx="2"/>
          </p:cNvCxnSpPr>
          <p:nvPr/>
        </p:nvCxnSpPr>
        <p:spPr>
          <a:xfrm flipH="1" rot="-5400000">
            <a:off x="5262538" y="2096088"/>
            <a:ext cx="921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5"/>
          <p:cNvCxnSpPr>
            <a:stCxn id="275" idx="0"/>
            <a:endCxn id="273" idx="0"/>
          </p:cNvCxnSpPr>
          <p:nvPr/>
        </p:nvCxnSpPr>
        <p:spPr>
          <a:xfrm flipH="1" rot="-5400000">
            <a:off x="5381788" y="3566550"/>
            <a:ext cx="6828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5"/>
          <p:cNvCxnSpPr>
            <a:stCxn id="272" idx="3"/>
            <a:endCxn id="278" idx="2"/>
          </p:cNvCxnSpPr>
          <p:nvPr/>
        </p:nvCxnSpPr>
        <p:spPr>
          <a:xfrm>
            <a:off x="6074938" y="1301538"/>
            <a:ext cx="19188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5"/>
          <p:cNvCxnSpPr>
            <a:stCxn id="277" idx="0"/>
            <a:endCxn id="278" idx="3"/>
          </p:cNvCxnSpPr>
          <p:nvPr/>
        </p:nvCxnSpPr>
        <p:spPr>
          <a:xfrm rot="-5400000">
            <a:off x="8161925" y="2291775"/>
            <a:ext cx="5283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5"/>
          <p:cNvCxnSpPr>
            <a:stCxn id="277" idx="2"/>
            <a:endCxn id="276" idx="0"/>
          </p:cNvCxnSpPr>
          <p:nvPr/>
        </p:nvCxnSpPr>
        <p:spPr>
          <a:xfrm flipH="1" rot="-5400000">
            <a:off x="8170025" y="3613875"/>
            <a:ext cx="5121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5"/>
          <p:cNvCxnSpPr>
            <a:stCxn id="273" idx="3"/>
            <a:endCxn id="276" idx="2"/>
          </p:cNvCxnSpPr>
          <p:nvPr/>
        </p:nvCxnSpPr>
        <p:spPr>
          <a:xfrm>
            <a:off x="6074950" y="4242513"/>
            <a:ext cx="19788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5"/>
          <p:cNvCxnSpPr>
            <a:stCxn id="274" idx="0"/>
            <a:endCxn id="273" idx="1"/>
          </p:cNvCxnSpPr>
          <p:nvPr/>
        </p:nvCxnSpPr>
        <p:spPr>
          <a:xfrm>
            <a:off x="3799381" y="4242534"/>
            <a:ext cx="15714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5"/>
          <p:cNvSpPr txBox="1"/>
          <p:nvPr/>
        </p:nvSpPr>
        <p:spPr>
          <a:xfrm>
            <a:off x="4017825" y="658625"/>
            <a:ext cx="2149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Электромагнитный</a:t>
            </a:r>
            <a:endParaRPr i="1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Клапан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2608975" y="4653000"/>
            <a:ext cx="17127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Грубый фильтр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4231025" y="2557050"/>
            <a:ext cx="10539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Тонкий </a:t>
            </a:r>
            <a:endParaRPr i="1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фильтр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6306475" y="799050"/>
            <a:ext cx="1673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F3F3F3"/>
                </a:solidFill>
              </a:rPr>
              <a:t>Расширительный бак</a:t>
            </a:r>
            <a:endParaRPr i="1" sz="1100">
              <a:solidFill>
                <a:srgbClr val="F3F3F3"/>
              </a:solidFill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6470325" y="2693025"/>
            <a:ext cx="16731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F3F3F3"/>
                </a:solidFill>
              </a:rPr>
              <a:t>Спектроскопическая кювета</a:t>
            </a:r>
            <a:endParaRPr i="1" sz="1100">
              <a:solidFill>
                <a:srgbClr val="F3F3F3"/>
              </a:solidFill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7773025" y="4672125"/>
            <a:ext cx="1158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Насос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4648450" y="4480350"/>
            <a:ext cx="2149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Электромагнитный</a:t>
            </a:r>
            <a:endParaRPr i="1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3F3F3"/>
                </a:solidFill>
              </a:rPr>
              <a:t>Клапан</a:t>
            </a:r>
            <a:endParaRPr i="1">
              <a:solidFill>
                <a:srgbClr val="F3F3F3"/>
              </a:solidFill>
            </a:endParaRPr>
          </a:p>
        </p:txBody>
      </p:sp>
      <p:sp>
        <p:nvSpPr>
          <p:cNvPr id="298" name="Google Shape;298;p25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 установки “Водолей”</a:t>
            </a:r>
            <a:endParaRPr/>
          </a:p>
        </p:txBody>
      </p:sp>
      <p:pic>
        <p:nvPicPr>
          <p:cNvPr id="304" name="Google Shape;304;p26"/>
          <p:cNvPicPr preferRelativeResize="0"/>
          <p:nvPr/>
        </p:nvPicPr>
        <p:blipFill rotWithShape="1">
          <a:blip r:embed="rId3">
            <a:alphaModFix/>
          </a:blip>
          <a:srcRect b="18811" l="0" r="50389" t="0"/>
          <a:stretch/>
        </p:blipFill>
        <p:spPr>
          <a:xfrm>
            <a:off x="258450" y="1020800"/>
            <a:ext cx="3716426" cy="34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101" y="1379225"/>
            <a:ext cx="4805949" cy="269959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0215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Система анализа окружающей среды “Окружность”</a:t>
            </a:r>
            <a:endParaRPr/>
          </a:p>
        </p:txBody>
      </p:sp>
      <p:pic>
        <p:nvPicPr>
          <p:cNvPr descr="Отображается файл &quot;DHT22.png&quot;"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75" y="1064050"/>
            <a:ext cx="1945850" cy="194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Отображается файл &quot;lsm303c.png&quot;" id="313" name="Google Shape;3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763" y="1064050"/>
            <a:ext cx="1720925" cy="172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Отображается файл &quot;microphone.png&quot;" id="314" name="Google Shape;31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4425" y="2929600"/>
            <a:ext cx="1061400" cy="11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596150" y="3009900"/>
            <a:ext cx="18183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Датчик  влажности и температуры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7040275" y="3955200"/>
            <a:ext cx="11493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Микрофон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2686325" y="2929600"/>
            <a:ext cx="1521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Магнитометр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4332500" y="3676850"/>
            <a:ext cx="2351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Гироскоп и акселерометр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713" y="2112200"/>
            <a:ext cx="1564650" cy="15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инерциальной СО</a:t>
            </a:r>
            <a:endParaRPr/>
          </a:p>
        </p:txBody>
      </p:sp>
      <p:pic>
        <p:nvPicPr>
          <p:cNvPr id="326" name="Google Shape;326;p28" title="20171106_155639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513" y="996000"/>
            <a:ext cx="5030975" cy="37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8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/>
          <p:nvPr/>
        </p:nvSpPr>
        <p:spPr>
          <a:xfrm>
            <a:off x="316825" y="668425"/>
            <a:ext cx="3410700" cy="3097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 u="sng">
                <a:solidFill>
                  <a:srgbClr val="FFFFFF"/>
                </a:solidFill>
              </a:rPr>
              <a:t>Бортовой комплекс управления</a:t>
            </a:r>
            <a:endParaRPr i="1" sz="1100" u="sng">
              <a:solidFill>
                <a:srgbClr val="FFFFFF"/>
              </a:solidFill>
            </a:endParaRPr>
          </a:p>
        </p:txBody>
      </p:sp>
      <p:sp>
        <p:nvSpPr>
          <p:cNvPr id="333" name="Google Shape;333;p29"/>
          <p:cNvSpPr txBox="1"/>
          <p:nvPr>
            <p:ph type="title"/>
          </p:nvPr>
        </p:nvSpPr>
        <p:spPr>
          <a:xfrm>
            <a:off x="1142100" y="1333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Бортовой комплекс управления</a:t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499550" y="1018899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Бортовая цифровая вычислительная система (БЦВС)</a:t>
            </a:r>
            <a:endParaRPr sz="1200"/>
          </a:p>
        </p:txBody>
      </p:sp>
      <p:sp>
        <p:nvSpPr>
          <p:cNvPr id="335" name="Google Shape;335;p29"/>
          <p:cNvSpPr/>
          <p:nvPr/>
        </p:nvSpPr>
        <p:spPr>
          <a:xfrm>
            <a:off x="499550" y="1554610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Система управления движением и навигацией (СУДН)</a:t>
            </a:r>
            <a:endParaRPr sz="1200"/>
          </a:p>
        </p:txBody>
      </p:sp>
      <p:sp>
        <p:nvSpPr>
          <p:cNvPr id="336" name="Google Shape;336;p29"/>
          <p:cNvSpPr/>
          <p:nvPr/>
        </p:nvSpPr>
        <p:spPr>
          <a:xfrm>
            <a:off x="499550" y="2107511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Система управления бортовой аппаратурой (СУБА)</a:t>
            </a:r>
            <a:endParaRPr sz="1200"/>
          </a:p>
        </p:txBody>
      </p:sp>
      <p:sp>
        <p:nvSpPr>
          <p:cNvPr id="337" name="Google Shape;337;p29"/>
          <p:cNvSpPr/>
          <p:nvPr/>
        </p:nvSpPr>
        <p:spPr>
          <a:xfrm>
            <a:off x="499550" y="2660412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Бортовой радиотехнический комплекс (БРТК)</a:t>
            </a:r>
            <a:endParaRPr sz="1200"/>
          </a:p>
        </p:txBody>
      </p:sp>
      <p:sp>
        <p:nvSpPr>
          <p:cNvPr id="338" name="Google Shape;338;p29"/>
          <p:cNvSpPr/>
          <p:nvPr/>
        </p:nvSpPr>
        <p:spPr>
          <a:xfrm>
            <a:off x="499550" y="3232813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Программное обеспечение (ПО БКУ)</a:t>
            </a:r>
            <a:endParaRPr sz="1200"/>
          </a:p>
        </p:txBody>
      </p:sp>
      <p:sp>
        <p:nvSpPr>
          <p:cNvPr id="339" name="Google Shape;339;p29"/>
          <p:cNvSpPr/>
          <p:nvPr/>
        </p:nvSpPr>
        <p:spPr>
          <a:xfrm>
            <a:off x="499550" y="4150100"/>
            <a:ext cx="2991300" cy="368400"/>
          </a:xfrm>
          <a:prstGeom prst="flowChartAlternateProcess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Наземный комплекс управления (НКУ)</a:t>
            </a:r>
            <a:endParaRPr sz="1200"/>
          </a:p>
        </p:txBody>
      </p:sp>
      <p:sp>
        <p:nvSpPr>
          <p:cNvPr id="340" name="Google Shape;340;p29"/>
          <p:cNvSpPr/>
          <p:nvPr/>
        </p:nvSpPr>
        <p:spPr>
          <a:xfrm>
            <a:off x="5676396" y="1018886"/>
            <a:ext cx="2991300" cy="3888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Конструкция аппарата</a:t>
            </a:r>
            <a:endParaRPr sz="1200"/>
          </a:p>
        </p:txBody>
      </p:sp>
      <p:sp>
        <p:nvSpPr>
          <p:cNvPr id="341" name="Google Shape;341;p29"/>
          <p:cNvSpPr/>
          <p:nvPr/>
        </p:nvSpPr>
        <p:spPr>
          <a:xfrm>
            <a:off x="5676396" y="1554597"/>
            <a:ext cx="2991300" cy="3888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Система электроснабжения (СЭС)</a:t>
            </a:r>
            <a:endParaRPr sz="1200"/>
          </a:p>
        </p:txBody>
      </p:sp>
      <p:sp>
        <p:nvSpPr>
          <p:cNvPr id="342" name="Google Shape;342;p29"/>
          <p:cNvSpPr/>
          <p:nvPr/>
        </p:nvSpPr>
        <p:spPr>
          <a:xfrm>
            <a:off x="3879950" y="1071100"/>
            <a:ext cx="1712100" cy="33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3879932" y="1581344"/>
            <a:ext cx="1712100" cy="33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3879925" y="3225475"/>
            <a:ext cx="8988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5676425" y="3766186"/>
            <a:ext cx="2991300" cy="3888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Целевая аппаратура (ЦА)</a:t>
            </a:r>
            <a:endParaRPr sz="1200"/>
          </a:p>
        </p:txBody>
      </p:sp>
      <p:sp>
        <p:nvSpPr>
          <p:cNvPr id="346" name="Google Shape;346;p29"/>
          <p:cNvSpPr/>
          <p:nvPr/>
        </p:nvSpPr>
        <p:spPr>
          <a:xfrm>
            <a:off x="3879925" y="3819675"/>
            <a:ext cx="1712100" cy="33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4494250" y="1173275"/>
            <a:ext cx="483600" cy="2897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5676400" y="2687231"/>
            <a:ext cx="2991300" cy="335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Бортовая кабельная система (БКС)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349" name="Google Shape;349;p29"/>
          <p:cNvCxnSpPr>
            <a:stCxn id="339" idx="1"/>
            <a:endCxn id="337" idx="1"/>
          </p:cNvCxnSpPr>
          <p:nvPr/>
        </p:nvCxnSpPr>
        <p:spPr>
          <a:xfrm flipH="1" rot="10800000">
            <a:off x="499550" y="2854700"/>
            <a:ext cx="600" cy="1479600"/>
          </a:xfrm>
          <a:prstGeom prst="bentConnector3">
            <a:avLst>
              <a:gd fmla="val -614875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0" name="Google Shape;350;p29"/>
          <p:cNvSpPr/>
          <p:nvPr/>
        </p:nvSpPr>
        <p:spPr>
          <a:xfrm>
            <a:off x="3879950" y="2670575"/>
            <a:ext cx="19992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>
            <a:off x="3879950" y="2109325"/>
            <a:ext cx="8988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Бортовая цифровая вычислительная система (БЦВС)</a:t>
            </a:r>
            <a:endParaRPr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825" y="1416600"/>
            <a:ext cx="6452848" cy="35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950" y="799052"/>
            <a:ext cx="1865574" cy="7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658" y="604774"/>
            <a:ext cx="1786426" cy="15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Система управления бортовой аппаратурой (СУБА)</a:t>
            </a:r>
            <a:endParaRPr/>
          </a:p>
        </p:txBody>
      </p:sp>
      <p:pic>
        <p:nvPicPr>
          <p:cNvPr id="367" name="Google Shape;3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722851"/>
            <a:ext cx="7762598" cy="42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1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837300" y="160225"/>
            <a:ext cx="2130600" cy="6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Цель аппарата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4725" y="666750"/>
            <a:ext cx="3315600" cy="24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lang="ru" sz="1400">
                <a:latin typeface="Constantia"/>
                <a:ea typeface="Constantia"/>
                <a:cs typeface="Constantia"/>
                <a:sym typeface="Constantia"/>
              </a:rPr>
              <a:t>Осуществление забора образца грунта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Подготовка образца  и его транспортировка в исследовательский отсек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Noto Sans Symbols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Осуществление спектроскопии раствора грунта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3559900" y="666750"/>
            <a:ext cx="5398500" cy="42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tantia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Посадка и фиксация аппарата в определенной ориентации на поверхности 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tantia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Измерение относительной влажности воздуха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tantia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Измерение параметров фоновой освещенности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tantia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Осуществление записи звука с поверхности планеты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tantia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Сохранение телеметрии на SD карту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tantia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Определение координат аппарата по GPS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tantia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Создание наземной инфраструктуры для приема полезных данных с аппарата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tantia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Передача телеметрии по радио каналу на собственную наземную станцию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tantia"/>
              <a:buChar char="●"/>
            </a:pPr>
            <a:r>
              <a:rPr lang="ru" sz="14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Передача телеметрии при помощи модема сотовой связи на сервер</a:t>
            </a:r>
            <a:endParaRPr sz="14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5265600" y="160225"/>
            <a:ext cx="2461800" cy="6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Задачи</a:t>
            </a:r>
            <a:r>
              <a:rPr lang="ru" sz="2000">
                <a:latin typeface="Arial"/>
                <a:ea typeface="Arial"/>
                <a:cs typeface="Arial"/>
                <a:sym typeface="Arial"/>
              </a:rPr>
              <a:t> аппарата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Бортовой радиотехнический комплекс (БРТК)</a:t>
            </a:r>
            <a:endParaRPr sz="1600"/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313" y="938900"/>
            <a:ext cx="6467428" cy="4039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Система электроснабжения (СЭС)</a:t>
            </a:r>
            <a:endParaRPr/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025" y="540925"/>
            <a:ext cx="7344323" cy="4452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7.2 volt battery png" id="382" name="Google Shape;3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25" y="1180053"/>
            <a:ext cx="1097800" cy="8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Расчёт энергопотребления аппарата</a:t>
            </a:r>
            <a:endParaRPr/>
          </a:p>
        </p:txBody>
      </p:sp>
      <p:graphicFrame>
        <p:nvGraphicFramePr>
          <p:cNvPr id="389" name="Google Shape;389;p34"/>
          <p:cNvGraphicFramePr/>
          <p:nvPr/>
        </p:nvGraphicFramePr>
        <p:xfrm>
          <a:off x="261800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{BD3F8645-2CD2-4B56-BCDF-130A81A2A1DE}</a:tableStyleId>
              </a:tblPr>
              <a:tblGrid>
                <a:gridCol w="3709725"/>
                <a:gridCol w="4955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Система аппарата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Суммарная требуемая энергия системы, Дж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Бортовой комплекс управления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27572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“Око”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391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“Нежность”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2340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“Водолей”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2160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“Окружность”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Итого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32573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0" name="Google Shape;390;p34"/>
          <p:cNvSpPr txBox="1"/>
          <p:nvPr/>
        </p:nvSpPr>
        <p:spPr>
          <a:xfrm>
            <a:off x="984650" y="4238825"/>
            <a:ext cx="7529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Необходимая ёмкость аккумулятора = 32573 Дж / 7.4 В / 3600 =  1222 мА*ч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1" name="Google Shape;391;p34"/>
          <p:cNvSpPr txBox="1"/>
          <p:nvPr/>
        </p:nvSpPr>
        <p:spPr>
          <a:xfrm>
            <a:off x="984650" y="962225"/>
            <a:ext cx="7529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Аппарат рассчитан на 3 часа работы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2" name="Google Shape;392;p34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Бортовая кабельная система</a:t>
            </a:r>
            <a:endParaRPr/>
          </a:p>
        </p:txBody>
      </p:sp>
      <p:pic>
        <p:nvPicPr>
          <p:cNvPr id="398" name="Google Shape;3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538" y="707725"/>
            <a:ext cx="6348934" cy="41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5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Система управления движением и навигацией (система спасения)</a:t>
            </a:r>
            <a:endParaRPr/>
          </a:p>
        </p:txBody>
      </p:sp>
      <p:pic>
        <p:nvPicPr>
          <p:cNvPr id="405" name="Google Shape;4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38" y="851175"/>
            <a:ext cx="5029321" cy="393057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6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Расчёт парашюта</a:t>
            </a:r>
            <a:endParaRPr/>
          </a:p>
        </p:txBody>
      </p:sp>
      <p:sp>
        <p:nvSpPr>
          <p:cNvPr id="412" name="Google Shape;412;p37"/>
          <p:cNvSpPr txBox="1"/>
          <p:nvPr/>
        </p:nvSpPr>
        <p:spPr>
          <a:xfrm>
            <a:off x="357450" y="1280900"/>
            <a:ext cx="29787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Площадь купола S = 0,17 кв.м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Диаметр купола D = 0,47 м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Объем отсека для парашюта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V = 106,132 куб.см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357450" y="2925450"/>
            <a:ext cx="26205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Данные расчеты основаны на максимальной по регламенту скорости 11 м/с для обеспечения </a:t>
            </a:r>
            <a:r>
              <a:rPr lang="ru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наибольшей кинетической энергии</a:t>
            </a:r>
            <a:endParaRPr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14" name="Google Shape;4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150" y="939625"/>
            <a:ext cx="5503050" cy="283590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Constantia"/>
                <a:ea typeface="Constantia"/>
                <a:cs typeface="Constantia"/>
                <a:sym typeface="Constantia"/>
              </a:rPr>
              <a:t>Расчет массы оборудования аппарата</a:t>
            </a:r>
            <a:endParaRPr sz="2400"/>
          </a:p>
        </p:txBody>
      </p:sp>
      <p:graphicFrame>
        <p:nvGraphicFramePr>
          <p:cNvPr id="421" name="Google Shape;421;p38"/>
          <p:cNvGraphicFramePr/>
          <p:nvPr/>
        </p:nvGraphicFramePr>
        <p:xfrm>
          <a:off x="897025" y="72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{BD3F8645-2CD2-4B56-BCDF-130A81A2A1DE}</a:tableStyleId>
              </a:tblPr>
              <a:tblGrid>
                <a:gridCol w="4257700"/>
                <a:gridCol w="2847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Система аппарата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Суммарная масса системы, гр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Система электропитания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Бортовой комплекс управления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94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“Око”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38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“Нежность”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165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“Водолей”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232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“Окружность”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Конструкционные материалы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Итого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688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2" name="Google Shape;422;p38"/>
          <p:cNvSpPr txBox="1"/>
          <p:nvPr/>
        </p:nvSpPr>
        <p:spPr>
          <a:xfrm>
            <a:off x="984650" y="4636025"/>
            <a:ext cx="752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На конструкцию остаётся 1000 гр - 688 гр = 312 гр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38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Наземная инфраструктура</a:t>
            </a:r>
            <a:endParaRPr/>
          </a:p>
        </p:txBody>
      </p:sp>
      <p:pic>
        <p:nvPicPr>
          <p:cNvPr id="429" name="Google Shape;4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688" y="736675"/>
            <a:ext cx="5328563" cy="403964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9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Программное обеспечение</a:t>
            </a:r>
            <a:endParaRPr/>
          </a:p>
        </p:txBody>
      </p:sp>
      <p:pic>
        <p:nvPicPr>
          <p:cNvPr id="436" name="Google Shape;436;p40"/>
          <p:cNvPicPr preferRelativeResize="0"/>
          <p:nvPr/>
        </p:nvPicPr>
        <p:blipFill rotWithShape="1">
          <a:blip r:embed="rId3">
            <a:alphaModFix/>
          </a:blip>
          <a:srcRect b="0" l="543" r="553" t="0"/>
          <a:stretch/>
        </p:blipFill>
        <p:spPr>
          <a:xfrm>
            <a:off x="1585850" y="704325"/>
            <a:ext cx="5972292" cy="40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latin typeface="Constantia"/>
                <a:ea typeface="Constantia"/>
                <a:cs typeface="Constantia"/>
                <a:sym typeface="Constantia"/>
              </a:rPr>
              <a:t>Экономические характеристики</a:t>
            </a:r>
            <a:endParaRPr sz="2400"/>
          </a:p>
        </p:txBody>
      </p:sp>
      <p:graphicFrame>
        <p:nvGraphicFramePr>
          <p:cNvPr id="443" name="Google Shape;443;p41"/>
          <p:cNvGraphicFramePr/>
          <p:nvPr/>
        </p:nvGraphicFramePr>
        <p:xfrm>
          <a:off x="386575" y="86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{BD3F8645-2CD2-4B56-BCDF-130A81A2A1DE}</a:tableStyleId>
              </a:tblPr>
              <a:tblGrid>
                <a:gridCol w="4113375"/>
                <a:gridCol w="42663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Система аппарата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/>
                        <a:t>Суммарная</a:t>
                      </a:r>
                      <a:r>
                        <a:rPr lang="ru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b="1" lang="ru" u="sng"/>
                        <a:t>стоимость</a:t>
                      </a:r>
                      <a:r>
                        <a:rPr lang="ru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b="1" lang="ru" u="sng"/>
                        <a:t>системы, руб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C5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Система электропитания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1394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Бортовой комплекс управления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10162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“Око”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9763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“Нежность”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1690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“Водолей”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1904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ЦА - “Окружность”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1091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Конструкционные материалы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1500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Расходные материалы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Итого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FFFFFF"/>
                          </a:solidFill>
                        </a:rPr>
                        <a:t>28504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4" name="Google Shape;444;p41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316825" y="668425"/>
            <a:ext cx="3410700" cy="3097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 u="sng">
                <a:solidFill>
                  <a:srgbClr val="FFFFFF"/>
                </a:solidFill>
              </a:rPr>
              <a:t>Бортовой комплекс управления</a:t>
            </a:r>
            <a:endParaRPr i="1" sz="1100" u="sng">
              <a:solidFill>
                <a:srgbClr val="FFFFFF"/>
              </a:solidFill>
            </a:endParaRPr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142100" y="1333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исследовательской системы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499550" y="1018899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Бортовая цифровая вычислительная система (БЦВС)</a:t>
            </a:r>
            <a:endParaRPr sz="1200"/>
          </a:p>
        </p:txBody>
      </p:sp>
      <p:sp>
        <p:nvSpPr>
          <p:cNvPr id="101" name="Google Shape;101;p15"/>
          <p:cNvSpPr/>
          <p:nvPr/>
        </p:nvSpPr>
        <p:spPr>
          <a:xfrm>
            <a:off x="499550" y="1554610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Система управления движением и навигацией (СУДН)</a:t>
            </a:r>
            <a:endParaRPr sz="1200"/>
          </a:p>
        </p:txBody>
      </p:sp>
      <p:sp>
        <p:nvSpPr>
          <p:cNvPr id="102" name="Google Shape;102;p15"/>
          <p:cNvSpPr/>
          <p:nvPr/>
        </p:nvSpPr>
        <p:spPr>
          <a:xfrm>
            <a:off x="499550" y="2107511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Система управления бортовой аппаратурой (СУБА)</a:t>
            </a:r>
            <a:endParaRPr sz="1200"/>
          </a:p>
        </p:txBody>
      </p:sp>
      <p:sp>
        <p:nvSpPr>
          <p:cNvPr id="103" name="Google Shape;103;p15"/>
          <p:cNvSpPr/>
          <p:nvPr/>
        </p:nvSpPr>
        <p:spPr>
          <a:xfrm>
            <a:off x="499550" y="2660412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Бортовой радиотехнический комплекс (БРТК)</a:t>
            </a:r>
            <a:endParaRPr sz="1200"/>
          </a:p>
        </p:txBody>
      </p:sp>
      <p:sp>
        <p:nvSpPr>
          <p:cNvPr id="104" name="Google Shape;104;p15"/>
          <p:cNvSpPr/>
          <p:nvPr/>
        </p:nvSpPr>
        <p:spPr>
          <a:xfrm>
            <a:off x="499550" y="3232813"/>
            <a:ext cx="2991300" cy="3888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Программное обеспечение (ПО БКУ)</a:t>
            </a:r>
            <a:endParaRPr sz="1200"/>
          </a:p>
        </p:txBody>
      </p:sp>
      <p:sp>
        <p:nvSpPr>
          <p:cNvPr id="105" name="Google Shape;105;p15"/>
          <p:cNvSpPr/>
          <p:nvPr/>
        </p:nvSpPr>
        <p:spPr>
          <a:xfrm>
            <a:off x="499550" y="4150100"/>
            <a:ext cx="2991300" cy="368400"/>
          </a:xfrm>
          <a:prstGeom prst="flowChartAlternateProcess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Наземный комплекс управления (НКУ)</a:t>
            </a:r>
            <a:endParaRPr sz="1200"/>
          </a:p>
        </p:txBody>
      </p:sp>
      <p:sp>
        <p:nvSpPr>
          <p:cNvPr id="106" name="Google Shape;106;p15"/>
          <p:cNvSpPr/>
          <p:nvPr/>
        </p:nvSpPr>
        <p:spPr>
          <a:xfrm>
            <a:off x="5676396" y="1018886"/>
            <a:ext cx="2991300" cy="3888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Конструкция аппарата</a:t>
            </a:r>
            <a:endParaRPr sz="1200"/>
          </a:p>
        </p:txBody>
      </p:sp>
      <p:sp>
        <p:nvSpPr>
          <p:cNvPr id="107" name="Google Shape;107;p15"/>
          <p:cNvSpPr/>
          <p:nvPr/>
        </p:nvSpPr>
        <p:spPr>
          <a:xfrm>
            <a:off x="5676396" y="1554597"/>
            <a:ext cx="2991300" cy="3888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Система электроснабжения (СЭС)</a:t>
            </a:r>
            <a:endParaRPr sz="1200"/>
          </a:p>
        </p:txBody>
      </p:sp>
      <p:sp>
        <p:nvSpPr>
          <p:cNvPr id="108" name="Google Shape;108;p15"/>
          <p:cNvSpPr/>
          <p:nvPr/>
        </p:nvSpPr>
        <p:spPr>
          <a:xfrm>
            <a:off x="3879950" y="1071100"/>
            <a:ext cx="1712100" cy="33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3879932" y="1581344"/>
            <a:ext cx="1712100" cy="33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3879925" y="3225475"/>
            <a:ext cx="8988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5676425" y="3766186"/>
            <a:ext cx="2991300" cy="388800"/>
          </a:xfrm>
          <a:prstGeom prst="flowChartAlternateProcess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Целевая аппаратура (ЦА)</a:t>
            </a:r>
            <a:endParaRPr sz="1200"/>
          </a:p>
        </p:txBody>
      </p:sp>
      <p:sp>
        <p:nvSpPr>
          <p:cNvPr id="112" name="Google Shape;112;p15"/>
          <p:cNvSpPr/>
          <p:nvPr/>
        </p:nvSpPr>
        <p:spPr>
          <a:xfrm>
            <a:off x="3879925" y="3819675"/>
            <a:ext cx="1712100" cy="33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4494250" y="1173275"/>
            <a:ext cx="483600" cy="2897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5676400" y="2687231"/>
            <a:ext cx="2991300" cy="335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Бортовая кабельная система</a:t>
            </a:r>
            <a:r>
              <a:rPr lang="ru" sz="1200">
                <a:solidFill>
                  <a:srgbClr val="FFFFFF"/>
                </a:solidFill>
              </a:rPr>
              <a:t> </a:t>
            </a:r>
            <a:r>
              <a:rPr lang="ru" sz="1200">
                <a:solidFill>
                  <a:srgbClr val="FFFFFF"/>
                </a:solidFill>
              </a:rPr>
              <a:t>(БКС)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15" name="Google Shape;115;p15"/>
          <p:cNvCxnSpPr>
            <a:stCxn id="105" idx="1"/>
            <a:endCxn id="103" idx="1"/>
          </p:cNvCxnSpPr>
          <p:nvPr/>
        </p:nvCxnSpPr>
        <p:spPr>
          <a:xfrm flipH="1" rot="10800000">
            <a:off x="499550" y="2854700"/>
            <a:ext cx="600" cy="1479600"/>
          </a:xfrm>
          <a:prstGeom prst="bentConnector3">
            <a:avLst>
              <a:gd fmla="val -614875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6" name="Google Shape;116;p15"/>
          <p:cNvSpPr/>
          <p:nvPr/>
        </p:nvSpPr>
        <p:spPr>
          <a:xfrm>
            <a:off x="3879950" y="2670575"/>
            <a:ext cx="19992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3879950" y="2109325"/>
            <a:ext cx="898800" cy="36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/>
          <p:nvPr>
            <p:ph type="title"/>
          </p:nvPr>
        </p:nvSpPr>
        <p:spPr>
          <a:xfrm>
            <a:off x="1142100" y="571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Возможные нештатные ситуации</a:t>
            </a:r>
            <a:endParaRPr/>
          </a:p>
        </p:txBody>
      </p:sp>
      <p:graphicFrame>
        <p:nvGraphicFramePr>
          <p:cNvPr id="450" name="Google Shape;450;p42"/>
          <p:cNvGraphicFramePr/>
          <p:nvPr/>
        </p:nvGraphicFramePr>
        <p:xfrm>
          <a:off x="495300" y="4886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{1749CD53-171C-49BA-AD9F-42A48DE6CFB5}</a:tableStyleId>
              </a:tblPr>
              <a:tblGrid>
                <a:gridCol w="2717800"/>
                <a:gridCol w="2717800"/>
                <a:gridCol w="2717800"/>
              </a:tblGrid>
              <a:tr h="312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/>
                        <a:t>Нештатные</a:t>
                      </a:r>
                      <a:r>
                        <a:rPr lang="ru" sz="1400" u="sng"/>
                        <a:t> ситуации</a:t>
                      </a:r>
                      <a:endParaRPr sz="1400" u="sng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u="sng"/>
                        <a:t>Последствия</a:t>
                      </a:r>
                      <a:endParaRPr sz="1400" u="sng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/>
                        <a:t>Возможные м</a:t>
                      </a:r>
                      <a:r>
                        <a:rPr lang="ru" sz="1400" u="sng"/>
                        <a:t>еры предосторожности</a:t>
                      </a:r>
                      <a:endParaRPr sz="1400" u="sng"/>
                    </a:p>
                  </a:txBody>
                  <a:tcPr marT="45725" marB="45725" marR="91450" marL="91450"/>
                </a:tc>
              </a:tr>
              <a:tr h="440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1.</a:t>
                      </a:r>
                      <a:r>
                        <a:rPr lang="ru" sz="1200"/>
                        <a:t> Не раскроется парашют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Аппарат</a:t>
                      </a:r>
                      <a:r>
                        <a:rPr lang="ru" sz="1200"/>
                        <a:t> разобьется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Правильная</a:t>
                      </a:r>
                      <a:r>
                        <a:rPr lang="ru" sz="1200"/>
                        <a:t> укладка парашюта</a:t>
                      </a:r>
                      <a:endParaRPr b="1" sz="1200"/>
                    </a:p>
                  </a:txBody>
                  <a:tcPr marT="45725" marB="45725" marR="91450" marL="91450"/>
                </a:tc>
              </a:tr>
              <a:tr h="760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2.</a:t>
                      </a:r>
                      <a:r>
                        <a:rPr lang="ru" sz="1200"/>
                        <a:t> Отказ отдельных элементов электроники: 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а)  микропроцессор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Полная потеря управления над аппаратом</a:t>
                      </a:r>
                      <a:r>
                        <a:rPr lang="ru" sz="1200"/>
                        <a:t> и связи с ним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Нет</a:t>
                      </a:r>
                      <a:endParaRPr b="1" sz="1200"/>
                    </a:p>
                  </a:txBody>
                  <a:tcPr marT="45725" marB="45725" marR="91450" marL="91450"/>
                </a:tc>
              </a:tr>
              <a:tr h="440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б)</a:t>
                      </a:r>
                      <a:r>
                        <a:rPr lang="ru" sz="1200"/>
                        <a:t> датчики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Потеря данных,</a:t>
                      </a:r>
                      <a:r>
                        <a:rPr lang="ru" sz="1200"/>
                        <a:t> получаемых во время  полета и после приземления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Нет</a:t>
                      </a:r>
                      <a:endParaRPr b="1" sz="1200"/>
                    </a:p>
                  </a:txBody>
                  <a:tcPr marT="45725" marB="45725" marR="91450" marL="91450"/>
                </a:tc>
              </a:tr>
              <a:tr h="440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в) исполнительные</a:t>
                      </a:r>
                      <a:r>
                        <a:rPr lang="ru" sz="1200"/>
                        <a:t> устройства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Частичная</a:t>
                      </a:r>
                      <a:r>
                        <a:rPr lang="ru" sz="1200"/>
                        <a:t> потеря управления над аппаратом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Резервирование</a:t>
                      </a:r>
                      <a:r>
                        <a:rPr lang="ru" sz="1200"/>
                        <a:t> исполнительных органов</a:t>
                      </a:r>
                      <a:endParaRPr b="1" sz="1200"/>
                    </a:p>
                  </a:txBody>
                  <a:tcPr marT="45725" marB="45725" marR="91450" marL="91450"/>
                </a:tc>
              </a:tr>
              <a:tr h="440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3.</a:t>
                      </a:r>
                      <a:r>
                        <a:rPr lang="ru" sz="1200"/>
                        <a:t> Падение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а) в водоем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Потеря данных,</a:t>
                      </a:r>
                      <a:r>
                        <a:rPr lang="ru" sz="1200"/>
                        <a:t> собираемых во время полета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Нет</a:t>
                      </a:r>
                      <a:endParaRPr b="1" sz="1200"/>
                    </a:p>
                  </a:txBody>
                  <a:tcPr marT="45725" marB="45725" marR="91450" marL="91450"/>
                </a:tc>
              </a:tr>
              <a:tr h="440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б)</a:t>
                      </a:r>
                      <a:r>
                        <a:rPr lang="ru" sz="1200"/>
                        <a:t> на камень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Поломка выдвигаемых</a:t>
                      </a:r>
                      <a:r>
                        <a:rPr lang="ru" sz="1200"/>
                        <a:t> стержней, невозможность проведения исследования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Нет</a:t>
                      </a:r>
                      <a:endParaRPr b="1" sz="1200"/>
                    </a:p>
                  </a:txBody>
                  <a:tcPr marT="45725" marB="45725" marR="91450" marL="91450"/>
                </a:tc>
              </a:tr>
              <a:tr h="440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в) в лес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Возможность</a:t>
                      </a:r>
                      <a:r>
                        <a:rPr lang="ru" sz="1200"/>
                        <a:t> застрять в ветках деревьев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Пережигание</a:t>
                      </a:r>
                      <a:r>
                        <a:rPr lang="ru" sz="1200"/>
                        <a:t> нитей парашюта (появляется возможность падения)</a:t>
                      </a:r>
                      <a:endParaRPr b="1" sz="1200"/>
                    </a:p>
                  </a:txBody>
                  <a:tcPr marT="45725" marB="45725" marR="91450" marL="91450"/>
                </a:tc>
              </a:tr>
              <a:tr h="440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4.Стержни не войдут в почву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Не удастся выполнить забор грунта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Нет</a:t>
                      </a:r>
                      <a:endParaRPr sz="12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51" name="Google Shape;451;p42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аппаратура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1292275" y="2094825"/>
            <a:ext cx="6158400" cy="632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бурильная “Нежность”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1327925" y="2965550"/>
            <a:ext cx="6158400" cy="632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пробоподготовки “Водолей”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1327925" y="1282850"/>
            <a:ext cx="6158400" cy="63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Спектрометрическая установка “Око”</a:t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327925" y="3791150"/>
            <a:ext cx="6158400" cy="63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анализа окружающей среды “Окружность”</a:t>
            </a:r>
            <a:endParaRPr/>
          </a:p>
        </p:txBody>
      </p: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250"/>
            <a:ext cx="9144002" cy="4695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Оптическая система спектрометрической установки “Око”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1739475" y="637300"/>
            <a:ext cx="4318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60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287350" y="2991625"/>
            <a:ext cx="262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3021600" y="1282125"/>
            <a:ext cx="39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10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7677725" y="1072300"/>
            <a:ext cx="94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Камера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5420900" y="1477150"/>
            <a:ext cx="1619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Дифракционная решетка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40" name="Google Shape;140;p17"/>
          <p:cNvCxnSpPr>
            <a:stCxn id="139" idx="2"/>
          </p:cNvCxnSpPr>
          <p:nvPr/>
        </p:nvCxnSpPr>
        <p:spPr>
          <a:xfrm>
            <a:off x="6230600" y="1912150"/>
            <a:ext cx="592500" cy="382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7"/>
          <p:cNvSpPr txBox="1"/>
          <p:nvPr/>
        </p:nvSpPr>
        <p:spPr>
          <a:xfrm>
            <a:off x="134950" y="4701150"/>
            <a:ext cx="201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Лазерный модуль 405нм, 5мВт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42" name="Google Shape;142;p17"/>
          <p:cNvCxnSpPr/>
          <p:nvPr/>
        </p:nvCxnSpPr>
        <p:spPr>
          <a:xfrm rot="10800000">
            <a:off x="3321675" y="4408675"/>
            <a:ext cx="547200" cy="105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7"/>
          <p:cNvSpPr txBox="1"/>
          <p:nvPr/>
        </p:nvSpPr>
        <p:spPr>
          <a:xfrm>
            <a:off x="3508975" y="4363725"/>
            <a:ext cx="136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Зеркало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44" name="Google Shape;144;p17"/>
          <p:cNvCxnSpPr/>
          <p:nvPr/>
        </p:nvCxnSpPr>
        <p:spPr>
          <a:xfrm flipH="1" rot="10800000">
            <a:off x="2121875" y="4566075"/>
            <a:ext cx="360000" cy="285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/>
        </p:nvSpPr>
        <p:spPr>
          <a:xfrm>
            <a:off x="5165975" y="4314925"/>
            <a:ext cx="153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Линза d=9, f=16 (3 шт)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46" name="Google Shape;146;p17"/>
          <p:cNvCxnSpPr>
            <a:endCxn id="138" idx="2"/>
          </p:cNvCxnSpPr>
          <p:nvPr/>
        </p:nvCxnSpPr>
        <p:spPr>
          <a:xfrm flipH="1" rot="10800000">
            <a:off x="8135075" y="1364800"/>
            <a:ext cx="15000" cy="487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7"/>
          <p:cNvSpPr txBox="1"/>
          <p:nvPr/>
        </p:nvSpPr>
        <p:spPr>
          <a:xfrm>
            <a:off x="4303750" y="1252125"/>
            <a:ext cx="9447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Апертура (~1мм)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48" name="Google Shape;148;p17"/>
          <p:cNvCxnSpPr>
            <a:stCxn id="147" idx="2"/>
          </p:cNvCxnSpPr>
          <p:nvPr/>
        </p:nvCxnSpPr>
        <p:spPr>
          <a:xfrm>
            <a:off x="4776100" y="1687125"/>
            <a:ext cx="435000" cy="284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7"/>
          <p:cNvCxnSpPr/>
          <p:nvPr/>
        </p:nvCxnSpPr>
        <p:spPr>
          <a:xfrm flipH="1" rot="10800000">
            <a:off x="5495900" y="3456550"/>
            <a:ext cx="862500" cy="839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7"/>
          <p:cNvSpPr txBox="1"/>
          <p:nvPr/>
        </p:nvSpPr>
        <p:spPr>
          <a:xfrm>
            <a:off x="37475" y="1912150"/>
            <a:ext cx="113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Источник света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51" name="Google Shape;151;p17"/>
          <p:cNvCxnSpPr/>
          <p:nvPr/>
        </p:nvCxnSpPr>
        <p:spPr>
          <a:xfrm rot="10800000">
            <a:off x="1979250" y="1687175"/>
            <a:ext cx="622500" cy="494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7"/>
          <p:cNvSpPr txBox="1"/>
          <p:nvPr/>
        </p:nvSpPr>
        <p:spPr>
          <a:xfrm>
            <a:off x="1394575" y="1124775"/>
            <a:ext cx="12222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</a:rPr>
              <a:t>Кювета с изучаемым раствором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 установки “Око”</a:t>
            </a:r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75" y="899325"/>
            <a:ext cx="3865175" cy="38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5349" l="0" r="12010" t="1783"/>
          <a:stretch/>
        </p:blipFill>
        <p:spPr>
          <a:xfrm>
            <a:off x="4900900" y="968250"/>
            <a:ext cx="3400950" cy="35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 flipH="1">
            <a:off x="2941525" y="3598950"/>
            <a:ext cx="1069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Камера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62" name="Google Shape;162;p18"/>
          <p:cNvCxnSpPr>
            <a:endCxn id="161" idx="0"/>
          </p:cNvCxnSpPr>
          <p:nvPr/>
        </p:nvCxnSpPr>
        <p:spPr>
          <a:xfrm>
            <a:off x="3059125" y="2541750"/>
            <a:ext cx="417300" cy="1057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8"/>
          <p:cNvSpPr txBox="1"/>
          <p:nvPr/>
        </p:nvSpPr>
        <p:spPr>
          <a:xfrm flipH="1">
            <a:off x="129875" y="2969125"/>
            <a:ext cx="2037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Место для установки коллиматорной щели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64" name="Google Shape;164;p18"/>
          <p:cNvCxnSpPr>
            <a:endCxn id="163" idx="0"/>
          </p:cNvCxnSpPr>
          <p:nvPr/>
        </p:nvCxnSpPr>
        <p:spPr>
          <a:xfrm flipH="1">
            <a:off x="1148375" y="1934425"/>
            <a:ext cx="103800" cy="1034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8"/>
          <p:cNvSpPr txBox="1"/>
          <p:nvPr/>
        </p:nvSpPr>
        <p:spPr>
          <a:xfrm flipH="1">
            <a:off x="2061625" y="799050"/>
            <a:ext cx="19872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Дифракционная решетка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66" name="Google Shape;166;p18"/>
          <p:cNvCxnSpPr/>
          <p:nvPr/>
        </p:nvCxnSpPr>
        <p:spPr>
          <a:xfrm>
            <a:off x="2594250" y="1184650"/>
            <a:ext cx="90000" cy="1132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8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142100" y="285750"/>
            <a:ext cx="6859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Прототип установки “Око”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5121825" y="4452400"/>
            <a:ext cx="35394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Спектр флуоресцентной лампы,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снятый при помощи прототипа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5" y="1550725"/>
            <a:ext cx="4509675" cy="22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500" y="1324750"/>
            <a:ext cx="4232701" cy="304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599038" y="4158300"/>
            <a:ext cx="35394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“Эталонный” спектр флуоресцентной лампы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" name="Google Shape;177;p19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780200" y="285750"/>
            <a:ext cx="78291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Эксперимент по измерению спектра поглощения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1221925"/>
            <a:ext cx="4156050" cy="31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575" y="1261050"/>
            <a:ext cx="4236624" cy="3045074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5" name="Google Shape;185;p20"/>
          <p:cNvCxnSpPr/>
          <p:nvPr/>
        </p:nvCxnSpPr>
        <p:spPr>
          <a:xfrm flipH="1">
            <a:off x="7183575" y="3162625"/>
            <a:ext cx="340200" cy="314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0"/>
          <p:cNvSpPr txBox="1"/>
          <p:nvPr/>
        </p:nvSpPr>
        <p:spPr>
          <a:xfrm>
            <a:off x="7523775" y="2771550"/>
            <a:ext cx="11589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FF"/>
                </a:solidFill>
              </a:rPr>
              <a:t>Спектр, отснятый через контрольную кювету</a:t>
            </a:r>
            <a:endParaRPr baseline="-25000" i="1" sz="1200">
              <a:solidFill>
                <a:srgbClr val="0000FF"/>
              </a:solidFill>
            </a:endParaRPr>
          </a:p>
        </p:txBody>
      </p:sp>
      <p:cxnSp>
        <p:nvCxnSpPr>
          <p:cNvPr id="187" name="Google Shape;187;p20"/>
          <p:cNvCxnSpPr/>
          <p:nvPr/>
        </p:nvCxnSpPr>
        <p:spPr>
          <a:xfrm>
            <a:off x="5525875" y="3748925"/>
            <a:ext cx="221100" cy="13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0"/>
          <p:cNvSpPr txBox="1"/>
          <p:nvPr/>
        </p:nvSpPr>
        <p:spPr>
          <a:xfrm>
            <a:off x="4845075" y="2703200"/>
            <a:ext cx="10038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0000"/>
                </a:solidFill>
              </a:rPr>
              <a:t>Спектр, отснятый через кювету с раствором</a:t>
            </a:r>
            <a:endParaRPr baseline="-25000" i="1" sz="1200">
              <a:solidFill>
                <a:srgbClr val="FF0000"/>
              </a:solidFill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314900" y="4521175"/>
            <a:ext cx="4318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Прототип спектрометра в работе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4633700" y="4521175"/>
            <a:ext cx="4318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Полученные спектры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230175" y="779425"/>
            <a:ext cx="2039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Контрольная кювета</a:t>
            </a:r>
            <a:endParaRPr i="1" sz="1200">
              <a:solidFill>
                <a:srgbClr val="FFFFFF"/>
              </a:solidFill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2434550" y="779425"/>
            <a:ext cx="2039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FFFFFF"/>
                </a:solidFill>
              </a:rPr>
              <a:t>Кювета с раствором</a:t>
            </a:r>
            <a:endParaRPr i="1" sz="1200">
              <a:solidFill>
                <a:srgbClr val="FFFFFF"/>
              </a:solidFill>
            </a:endParaRPr>
          </a:p>
        </p:txBody>
      </p:sp>
      <p:cxnSp>
        <p:nvCxnSpPr>
          <p:cNvPr id="193" name="Google Shape;193;p20"/>
          <p:cNvCxnSpPr>
            <a:stCxn id="191" idx="2"/>
          </p:cNvCxnSpPr>
          <p:nvPr/>
        </p:nvCxnSpPr>
        <p:spPr>
          <a:xfrm>
            <a:off x="1249875" y="1093825"/>
            <a:ext cx="1839300" cy="757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0"/>
          <p:cNvCxnSpPr>
            <a:stCxn id="192" idx="2"/>
          </p:cNvCxnSpPr>
          <p:nvPr/>
        </p:nvCxnSpPr>
        <p:spPr>
          <a:xfrm flipH="1">
            <a:off x="3299150" y="1221925"/>
            <a:ext cx="155100" cy="1102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0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704075" y="209550"/>
            <a:ext cx="7735800" cy="5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Эксперимент по измерению спектра поглощения</a:t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00" y="847250"/>
            <a:ext cx="8549176" cy="32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2130600" y="4508725"/>
            <a:ext cx="4882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Полученный спектр поглощения для раствора грунта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439879" y="4800600"/>
            <a:ext cx="628800" cy="2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Blue Tunnel 16x9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